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357" r:id="rId4"/>
    <p:sldId id="264" r:id="rId5"/>
    <p:sldId id="365" r:id="rId6"/>
    <p:sldId id="342" r:id="rId7"/>
    <p:sldId id="350" r:id="rId8"/>
    <p:sldId id="416" r:id="rId9"/>
    <p:sldId id="402" r:id="rId10"/>
    <p:sldId id="406" r:id="rId11"/>
    <p:sldId id="415" r:id="rId12"/>
    <p:sldId id="403" r:id="rId13"/>
    <p:sldId id="407" r:id="rId14"/>
    <p:sldId id="409" r:id="rId15"/>
    <p:sldId id="410" r:id="rId16"/>
    <p:sldId id="411" r:id="rId17"/>
    <p:sldId id="417" r:id="rId18"/>
    <p:sldId id="404" r:id="rId19"/>
    <p:sldId id="408" r:id="rId20"/>
    <p:sldId id="418" r:id="rId21"/>
    <p:sldId id="405" r:id="rId22"/>
    <p:sldId id="419" r:id="rId23"/>
    <p:sldId id="414" r:id="rId24"/>
    <p:sldId id="413" r:id="rId25"/>
    <p:sldId id="3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75442" autoAdjust="0"/>
  </p:normalViewPr>
  <p:slideViewPr>
    <p:cSldViewPr snapToGrid="0">
      <p:cViewPr varScale="1">
        <p:scale>
          <a:sx n="92" d="100"/>
          <a:sy n="92" d="100"/>
        </p:scale>
        <p:origin x="106"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C26CC-EF48-42BE-9990-BD8315729D94}" type="datetimeFigureOut">
              <a:rPr lang="en-ZA" smtClean="0"/>
              <a:t>2018/04/21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4E5CF-1031-4AEC-9351-7D8008FC15CB}" type="slidenum">
              <a:rPr lang="en-ZA" smtClean="0"/>
              <a:t>‹#›</a:t>
            </a:fld>
            <a:endParaRPr lang="en-ZA" dirty="0"/>
          </a:p>
        </p:txBody>
      </p:sp>
    </p:spTree>
    <p:extLst>
      <p:ext uri="{BB962C8B-B14F-4D97-AF65-F5344CB8AC3E}">
        <p14:creationId xmlns:p14="http://schemas.microsoft.com/office/powerpoint/2010/main" val="40997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3</a:t>
            </a:fld>
            <a:endParaRPr lang="en-ZA" dirty="0"/>
          </a:p>
        </p:txBody>
      </p:sp>
    </p:spTree>
    <p:extLst>
      <p:ext uri="{BB962C8B-B14F-4D97-AF65-F5344CB8AC3E}">
        <p14:creationId xmlns:p14="http://schemas.microsoft.com/office/powerpoint/2010/main" val="217534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21</a:t>
            </a:fld>
            <a:endParaRPr lang="en-ZA" dirty="0"/>
          </a:p>
        </p:txBody>
      </p:sp>
    </p:spTree>
    <p:extLst>
      <p:ext uri="{BB962C8B-B14F-4D97-AF65-F5344CB8AC3E}">
        <p14:creationId xmlns:p14="http://schemas.microsoft.com/office/powerpoint/2010/main" val="275793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22</a:t>
            </a:fld>
            <a:endParaRPr lang="en-ZA" dirty="0"/>
          </a:p>
        </p:txBody>
      </p:sp>
    </p:spTree>
    <p:extLst>
      <p:ext uri="{BB962C8B-B14F-4D97-AF65-F5344CB8AC3E}">
        <p14:creationId xmlns:p14="http://schemas.microsoft.com/office/powerpoint/2010/main" val="25964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6</a:t>
            </a:fld>
            <a:endParaRPr lang="en-ZA" dirty="0"/>
          </a:p>
        </p:txBody>
      </p:sp>
    </p:spTree>
    <p:extLst>
      <p:ext uri="{BB962C8B-B14F-4D97-AF65-F5344CB8AC3E}">
        <p14:creationId xmlns:p14="http://schemas.microsoft.com/office/powerpoint/2010/main" val="396845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8</a:t>
            </a:fld>
            <a:endParaRPr lang="en-ZA" dirty="0"/>
          </a:p>
        </p:txBody>
      </p:sp>
    </p:spTree>
    <p:extLst>
      <p:ext uri="{BB962C8B-B14F-4D97-AF65-F5344CB8AC3E}">
        <p14:creationId xmlns:p14="http://schemas.microsoft.com/office/powerpoint/2010/main" val="7821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9</a:t>
            </a:fld>
            <a:endParaRPr lang="en-ZA" dirty="0"/>
          </a:p>
        </p:txBody>
      </p:sp>
    </p:spTree>
    <p:extLst>
      <p:ext uri="{BB962C8B-B14F-4D97-AF65-F5344CB8AC3E}">
        <p14:creationId xmlns:p14="http://schemas.microsoft.com/office/powerpoint/2010/main" val="189685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11</a:t>
            </a:fld>
            <a:endParaRPr lang="en-ZA" dirty="0"/>
          </a:p>
        </p:txBody>
      </p:sp>
    </p:spTree>
    <p:extLst>
      <p:ext uri="{BB962C8B-B14F-4D97-AF65-F5344CB8AC3E}">
        <p14:creationId xmlns:p14="http://schemas.microsoft.com/office/powerpoint/2010/main" val="296630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12</a:t>
            </a:fld>
            <a:endParaRPr lang="en-ZA" dirty="0"/>
          </a:p>
        </p:txBody>
      </p:sp>
    </p:spTree>
    <p:extLst>
      <p:ext uri="{BB962C8B-B14F-4D97-AF65-F5344CB8AC3E}">
        <p14:creationId xmlns:p14="http://schemas.microsoft.com/office/powerpoint/2010/main" val="378847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17</a:t>
            </a:fld>
            <a:endParaRPr lang="en-ZA" dirty="0"/>
          </a:p>
        </p:txBody>
      </p:sp>
    </p:spTree>
    <p:extLst>
      <p:ext uri="{BB962C8B-B14F-4D97-AF65-F5344CB8AC3E}">
        <p14:creationId xmlns:p14="http://schemas.microsoft.com/office/powerpoint/2010/main" val="325051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18</a:t>
            </a:fld>
            <a:endParaRPr lang="en-ZA" dirty="0"/>
          </a:p>
        </p:txBody>
      </p:sp>
    </p:spTree>
    <p:extLst>
      <p:ext uri="{BB962C8B-B14F-4D97-AF65-F5344CB8AC3E}">
        <p14:creationId xmlns:p14="http://schemas.microsoft.com/office/powerpoint/2010/main" val="22154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294E5CF-1031-4AEC-9351-7D8008FC15CB}" type="slidenum">
              <a:rPr lang="en-ZA" smtClean="0"/>
              <a:t>20</a:t>
            </a:fld>
            <a:endParaRPr lang="en-ZA" dirty="0"/>
          </a:p>
        </p:txBody>
      </p:sp>
    </p:spTree>
    <p:extLst>
      <p:ext uri="{BB962C8B-B14F-4D97-AF65-F5344CB8AC3E}">
        <p14:creationId xmlns:p14="http://schemas.microsoft.com/office/powerpoint/2010/main" val="400783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05EB-2CC4-4261-891E-07D78295B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E7F462E-FDB1-4202-8627-76DC8DA36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46C61CA-7699-4799-BF12-18C95B228304}"/>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82A65D85-DC43-464A-802F-D2CA3CD6E5D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88C474A-5E28-443C-96EE-8B1BBB1B9F70}"/>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292209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F36D-1E86-47D8-9845-AB4B5B2C57C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3C6A7B-3BD5-4582-A4C7-0F20C10901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CBA7B67-1D45-4CCF-A03D-3AD0B35611D8}"/>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53FBAC55-E3E1-4FD2-B8E1-47438060387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02B09CC-C146-4837-9CE0-6EDB7201055A}"/>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5586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5BC61-929F-48E8-8D78-E683D1D826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90F2729-F178-443D-B923-89D0A4ADA8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25C02D3-39B4-47D7-8C26-09936E7AEBC2}"/>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63B7B3AD-FC27-4E80-ADB9-02A28515626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A6C9D41-E646-449F-BD3B-3A3468132F9C}"/>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56191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15A1-9162-4452-9448-B51E3375F89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62E20B4-7A22-491E-A12B-0CF63D013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F82D66-952E-4C8C-93A9-C83C8E8A93FC}"/>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208840CC-EBBE-42A9-894A-8D8165471C9E}"/>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9D60E76-AC27-4CF6-8B39-4E13641783D9}"/>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8507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C6DB-E396-41D6-B7EC-646511857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0A846A5-6F14-491E-9F92-05AA24111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E5BE5D-447F-4A2B-981E-A2DBEE75BE81}"/>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C2D598AB-06F6-422C-B66C-E2DB50B429E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6C7188D-00C9-4849-874D-CC1F8D3454EE}"/>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282605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2E03-C331-4E94-871D-7D3DF7F3FF4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B156A4-F322-4973-AD10-30C76B6AA3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F915C42-D756-47AB-8214-B0F75F0DB0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7FD1F42-2A99-4BEB-A0B5-DA6BEEF83A9C}"/>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6" name="Footer Placeholder 5">
            <a:extLst>
              <a:ext uri="{FF2B5EF4-FFF2-40B4-BE49-F238E27FC236}">
                <a16:creationId xmlns:a16="http://schemas.microsoft.com/office/drawing/2014/main" id="{852790A1-1768-4F70-A4AB-5C1DAD8582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8BF9A21-FB13-4419-88CB-CC946C634870}"/>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3089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C139-91E7-40DB-8B14-6B56807C655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E5FEC04-3FA7-400B-AC17-3AA38C5F8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971175-69D5-46A8-94D5-054F705EA5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B4A699E-1747-4B40-B5DA-D080DE60B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E18A27-FDB3-4BBA-9474-F9E1A6FFB1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72FAD40-102D-44B1-A546-54167CF59CA9}"/>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8" name="Footer Placeholder 7">
            <a:extLst>
              <a:ext uri="{FF2B5EF4-FFF2-40B4-BE49-F238E27FC236}">
                <a16:creationId xmlns:a16="http://schemas.microsoft.com/office/drawing/2014/main" id="{A4D3420B-6FE3-4626-87D1-26B89D03C07B}"/>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C7F69E22-123F-461A-8CB0-FD2E73B798FF}"/>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135362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920B-BEA4-46E3-92AF-8A044D50EE2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28614EF-DF13-4EC1-A945-C54A2550B346}"/>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4" name="Footer Placeholder 3">
            <a:extLst>
              <a:ext uri="{FF2B5EF4-FFF2-40B4-BE49-F238E27FC236}">
                <a16:creationId xmlns:a16="http://schemas.microsoft.com/office/drawing/2014/main" id="{540E2D75-EDFD-41F3-A105-0437703CDD35}"/>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91523C5B-B39C-4E3A-9216-36E257057D0A}"/>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329254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17ADE-FA21-416D-84DD-115590AD9802}"/>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3" name="Footer Placeholder 2">
            <a:extLst>
              <a:ext uri="{FF2B5EF4-FFF2-40B4-BE49-F238E27FC236}">
                <a16:creationId xmlns:a16="http://schemas.microsoft.com/office/drawing/2014/main" id="{948D9DCD-0784-4264-9514-BAC889F075E6}"/>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D5EEB831-A910-4477-9DA2-92B2FD7A5A33}"/>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219479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59AE-7F87-46A6-B9E1-340A2624A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75FBE0A-53A4-4CB3-A9B5-D3455E5DD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9A17670-F10B-4472-B0FD-02D9569C9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6364B5-6B30-453B-BDA1-48BBCF61F7CA}"/>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6" name="Footer Placeholder 5">
            <a:extLst>
              <a:ext uri="{FF2B5EF4-FFF2-40B4-BE49-F238E27FC236}">
                <a16:creationId xmlns:a16="http://schemas.microsoft.com/office/drawing/2014/main" id="{6B4C6059-EF0C-44C5-BC15-CAD8B751FCEA}"/>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3DF4A8A1-5941-4A41-A4B5-8A91224FD27A}"/>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222888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D49-C48F-499C-9EF9-76F97B4D5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B0DFD2C-28A4-43CB-83D1-C730A3371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E6622536-7BF2-4729-9379-22857EB9E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C34439-A015-4531-BA32-0F5C0BA2AAD4}"/>
              </a:ext>
            </a:extLst>
          </p:cNvPr>
          <p:cNvSpPr>
            <a:spLocks noGrp="1"/>
          </p:cNvSpPr>
          <p:nvPr>
            <p:ph type="dt" sz="half" idx="10"/>
          </p:nvPr>
        </p:nvSpPr>
        <p:spPr/>
        <p:txBody>
          <a:bodyPr/>
          <a:lstStyle/>
          <a:p>
            <a:fld id="{04D70E49-2507-47B2-9736-92A24833EC80}" type="datetimeFigureOut">
              <a:rPr lang="en-ZA" smtClean="0"/>
              <a:t>2018/04/21</a:t>
            </a:fld>
            <a:endParaRPr lang="en-ZA" dirty="0"/>
          </a:p>
        </p:txBody>
      </p:sp>
      <p:sp>
        <p:nvSpPr>
          <p:cNvPr id="6" name="Footer Placeholder 5">
            <a:extLst>
              <a:ext uri="{FF2B5EF4-FFF2-40B4-BE49-F238E27FC236}">
                <a16:creationId xmlns:a16="http://schemas.microsoft.com/office/drawing/2014/main" id="{6615AC7D-824A-4F47-8B9F-AF806C2C835A}"/>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5663F97-11FD-4BBC-8C46-6D9BDCD4D7EA}"/>
              </a:ext>
            </a:extLst>
          </p:cNvPr>
          <p:cNvSpPr>
            <a:spLocks noGrp="1"/>
          </p:cNvSpPr>
          <p:nvPr>
            <p:ph type="sldNum" sz="quarter" idx="12"/>
          </p:nvPr>
        </p:nvSpPr>
        <p:spPr/>
        <p:txBody>
          <a:bodyPr/>
          <a:lstStyle/>
          <a:p>
            <a:fld id="{63D611AA-1C2F-4AA0-AD6C-2BBD6BDC5EC9}" type="slidenum">
              <a:rPr lang="en-ZA" smtClean="0"/>
              <a:t>‹#›</a:t>
            </a:fld>
            <a:endParaRPr lang="en-ZA" dirty="0"/>
          </a:p>
        </p:txBody>
      </p:sp>
    </p:spTree>
    <p:extLst>
      <p:ext uri="{BB962C8B-B14F-4D97-AF65-F5344CB8AC3E}">
        <p14:creationId xmlns:p14="http://schemas.microsoft.com/office/powerpoint/2010/main" val="189512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2">
                <a:lumMod val="50000"/>
              </a:schemeClr>
            </a:gs>
            <a:gs pos="100000">
              <a:schemeClr val="accent2">
                <a:lumMod val="40000"/>
                <a:lumOff val="6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C4B87-FEF2-470A-AA9F-D0C2114A02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5B85275-31CD-4DEC-B25F-5E47C4DA0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FB807FF-858F-4B5C-A401-E8C84D8B0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70E49-2507-47B2-9736-92A24833EC80}" type="datetimeFigureOut">
              <a:rPr lang="en-ZA" smtClean="0"/>
              <a:t>2018/04/21</a:t>
            </a:fld>
            <a:endParaRPr lang="en-ZA" dirty="0"/>
          </a:p>
        </p:txBody>
      </p:sp>
      <p:sp>
        <p:nvSpPr>
          <p:cNvPr id="5" name="Footer Placeholder 4">
            <a:extLst>
              <a:ext uri="{FF2B5EF4-FFF2-40B4-BE49-F238E27FC236}">
                <a16:creationId xmlns:a16="http://schemas.microsoft.com/office/drawing/2014/main" id="{6AC75B89-A167-481F-A91B-9B4887A55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EAB8262F-FF34-4F30-8A13-93C8B1190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11AA-1C2F-4AA0-AD6C-2BBD6BDC5EC9}" type="slidenum">
              <a:rPr lang="en-ZA" smtClean="0"/>
              <a:t>‹#›</a:t>
            </a:fld>
            <a:endParaRPr lang="en-ZA" dirty="0"/>
          </a:p>
        </p:txBody>
      </p:sp>
    </p:spTree>
    <p:extLst>
      <p:ext uri="{BB962C8B-B14F-4D97-AF65-F5344CB8AC3E}">
        <p14:creationId xmlns:p14="http://schemas.microsoft.com/office/powerpoint/2010/main" val="24655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3A35CD-947B-442A-8CF4-0D73D0B5D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Tree>
    <p:extLst>
      <p:ext uri="{BB962C8B-B14F-4D97-AF65-F5344CB8AC3E}">
        <p14:creationId xmlns:p14="http://schemas.microsoft.com/office/powerpoint/2010/main" val="410046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4216539"/>
          </a:xfrm>
          <a:prstGeom prst="rect">
            <a:avLst/>
          </a:prstGeom>
        </p:spPr>
        <p:txBody>
          <a:bodyPr wrap="square">
            <a:spAutoFit/>
          </a:bodyPr>
          <a:lstStyle/>
          <a:p>
            <a:r>
              <a:rPr lang="en-ZA" sz="4200" b="1" dirty="0">
                <a:latin typeface="Georgia" panose="02040502050405020303" pitchFamily="18" charset="0"/>
              </a:rPr>
              <a:t>1Th 5:16-18 ESV</a:t>
            </a:r>
          </a:p>
          <a:p>
            <a:endParaRPr lang="en-ZA" sz="1100" b="1" dirty="0">
              <a:latin typeface="Georgia" panose="02040502050405020303" pitchFamily="18" charset="0"/>
            </a:endParaRPr>
          </a:p>
          <a:p>
            <a:r>
              <a:rPr lang="en-ZA" sz="4200" b="1" dirty="0">
                <a:latin typeface="Georgia" panose="02040502050405020303" pitchFamily="18" charset="0"/>
              </a:rPr>
              <a:t>16  Rejoice always,</a:t>
            </a:r>
          </a:p>
          <a:p>
            <a:r>
              <a:rPr lang="en-ZA" sz="4200" b="1" dirty="0">
                <a:latin typeface="Georgia" panose="02040502050405020303" pitchFamily="18" charset="0"/>
              </a:rPr>
              <a:t>17  pray without ceasing,</a:t>
            </a:r>
          </a:p>
          <a:p>
            <a:r>
              <a:rPr lang="en-ZA" sz="4200" b="1" dirty="0">
                <a:latin typeface="Georgia" panose="02040502050405020303" pitchFamily="18" charset="0"/>
              </a:rPr>
              <a:t>18  give thanks in all circumstances; for this is the will of God in Christ Jesus for you.</a:t>
            </a:r>
          </a:p>
        </p:txBody>
      </p:sp>
    </p:spTree>
    <p:extLst>
      <p:ext uri="{BB962C8B-B14F-4D97-AF65-F5344CB8AC3E}">
        <p14:creationId xmlns:p14="http://schemas.microsoft.com/office/powerpoint/2010/main" val="16054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60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C4A769-3C2D-4E82-B94F-4EB35DBC9717}"/>
              </a:ext>
            </a:extLst>
          </p:cNvPr>
          <p:cNvSpPr/>
          <p:nvPr/>
        </p:nvSpPr>
        <p:spPr>
          <a:xfrm>
            <a:off x="-80387" y="2340423"/>
            <a:ext cx="12272387" cy="1446550"/>
          </a:xfrm>
          <a:prstGeom prst="rect">
            <a:avLst/>
          </a:prstGeom>
        </p:spPr>
        <p:txBody>
          <a:bodyPr wrap="square">
            <a:spAutoFit/>
          </a:bodyPr>
          <a:lstStyle/>
          <a:p>
            <a:pPr algn="ctr"/>
            <a:r>
              <a:rPr lang="en-ZA" sz="8800" u="sng" dirty="0">
                <a:solidFill>
                  <a:schemeClr val="bg1"/>
                </a:solidFill>
                <a:latin typeface="Georgia" panose="02040502050405020303" pitchFamily="18" charset="0"/>
              </a:rPr>
              <a:t>JOSHUA</a:t>
            </a:r>
          </a:p>
        </p:txBody>
      </p:sp>
    </p:spTree>
    <p:extLst>
      <p:ext uri="{BB962C8B-B14F-4D97-AF65-F5344CB8AC3E}">
        <p14:creationId xmlns:p14="http://schemas.microsoft.com/office/powerpoint/2010/main" val="93499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5047536"/>
          </a:xfrm>
          <a:prstGeom prst="rect">
            <a:avLst/>
          </a:prstGeom>
        </p:spPr>
        <p:txBody>
          <a:bodyPr wrap="square">
            <a:spAutoFit/>
          </a:bodyPr>
          <a:lstStyle/>
          <a:p>
            <a:r>
              <a:rPr lang="en-ZA" sz="4200" b="1" dirty="0">
                <a:latin typeface="Georgia" panose="02040502050405020303" pitchFamily="18" charset="0"/>
              </a:rPr>
              <a:t>Exo 33:7-11 ESV</a:t>
            </a:r>
          </a:p>
          <a:p>
            <a:endParaRPr lang="en-ZA" sz="1600" b="1" dirty="0">
              <a:latin typeface="Georgia" panose="02040502050405020303" pitchFamily="18" charset="0"/>
            </a:endParaRPr>
          </a:p>
          <a:p>
            <a:r>
              <a:rPr lang="en-ZA" sz="4200" b="1" dirty="0">
                <a:latin typeface="Georgia" panose="02040502050405020303" pitchFamily="18" charset="0"/>
              </a:rPr>
              <a:t>7  Now Moses used to take the tent and pitch it outside the camp, far off from the camp, and he called it the tent of meeting. And everyone who sought the LORD would go out to the tent of meeting, which was outside the camp. </a:t>
            </a:r>
          </a:p>
        </p:txBody>
      </p:sp>
    </p:spTree>
    <p:extLst>
      <p:ext uri="{BB962C8B-B14F-4D97-AF65-F5344CB8AC3E}">
        <p14:creationId xmlns:p14="http://schemas.microsoft.com/office/powerpoint/2010/main" val="164879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7201972"/>
          </a:xfrm>
          <a:prstGeom prst="rect">
            <a:avLst/>
          </a:prstGeom>
        </p:spPr>
        <p:txBody>
          <a:bodyPr wrap="square">
            <a:spAutoFit/>
          </a:bodyPr>
          <a:lstStyle/>
          <a:p>
            <a:r>
              <a:rPr lang="en-ZA" sz="4200" b="1" dirty="0">
                <a:latin typeface="Georgia" panose="02040502050405020303" pitchFamily="18" charset="0"/>
              </a:rPr>
              <a:t>8  Whenever Moses went out to the tent, all the people would rise up, and each would stand at his tent door, and watch Moses until he had gone into the tent. </a:t>
            </a:r>
          </a:p>
          <a:p>
            <a:r>
              <a:rPr lang="en-ZA" sz="4200" b="1" dirty="0">
                <a:latin typeface="Georgia" panose="02040502050405020303" pitchFamily="18" charset="0"/>
              </a:rPr>
              <a:t>9  When Moses entered the tent, the pillar of cloud would descend and stand at the entrance of the tent, and the LORD would speak with Moses.</a:t>
            </a:r>
          </a:p>
          <a:p>
            <a:endParaRPr lang="en-ZA" sz="4200" b="1" dirty="0">
              <a:latin typeface="Georgia" panose="02040502050405020303" pitchFamily="18" charset="0"/>
            </a:endParaRPr>
          </a:p>
          <a:p>
            <a:endParaRPr lang="en-ZA" sz="4200" b="1" dirty="0">
              <a:latin typeface="Georgia" panose="02040502050405020303" pitchFamily="18" charset="0"/>
            </a:endParaRPr>
          </a:p>
          <a:p>
            <a:endParaRPr lang="en-ZA" sz="4200" b="1" dirty="0">
              <a:latin typeface="Georgia" panose="02040502050405020303" pitchFamily="18" charset="0"/>
            </a:endParaRPr>
          </a:p>
        </p:txBody>
      </p:sp>
    </p:spTree>
    <p:extLst>
      <p:ext uri="{BB962C8B-B14F-4D97-AF65-F5344CB8AC3E}">
        <p14:creationId xmlns:p14="http://schemas.microsoft.com/office/powerpoint/2010/main" val="33091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3970318"/>
          </a:xfrm>
          <a:prstGeom prst="rect">
            <a:avLst/>
          </a:prstGeom>
        </p:spPr>
        <p:txBody>
          <a:bodyPr wrap="square">
            <a:spAutoFit/>
          </a:bodyPr>
          <a:lstStyle/>
          <a:p>
            <a:r>
              <a:rPr lang="en-ZA" sz="4200" b="1" dirty="0">
                <a:latin typeface="Georgia" panose="02040502050405020303" pitchFamily="18" charset="0"/>
              </a:rPr>
              <a:t>10  And when all the people saw the pillar of cloud standing at the entrance of the tent, all the people would rise up and worship, each at his tent door.</a:t>
            </a:r>
          </a:p>
          <a:p>
            <a:r>
              <a:rPr lang="en-ZA" sz="4200" b="1" dirty="0">
                <a:latin typeface="Georgia" panose="02040502050405020303" pitchFamily="18" charset="0"/>
              </a:rPr>
              <a:t>11  Thus the LORD used to speak to Moses face to face, as a man speaks to his friend. </a:t>
            </a:r>
          </a:p>
        </p:txBody>
      </p:sp>
    </p:spTree>
    <p:extLst>
      <p:ext uri="{BB962C8B-B14F-4D97-AF65-F5344CB8AC3E}">
        <p14:creationId xmlns:p14="http://schemas.microsoft.com/office/powerpoint/2010/main" val="298739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2677656"/>
          </a:xfrm>
          <a:prstGeom prst="rect">
            <a:avLst/>
          </a:prstGeom>
        </p:spPr>
        <p:txBody>
          <a:bodyPr wrap="square">
            <a:spAutoFit/>
          </a:bodyPr>
          <a:lstStyle/>
          <a:p>
            <a:r>
              <a:rPr lang="en-ZA" sz="4200" b="1" dirty="0">
                <a:latin typeface="Georgia" panose="02040502050405020303" pitchFamily="18" charset="0"/>
              </a:rPr>
              <a:t>When Moses turned again into the camp, his assistant Joshua the son of Nun, a young man, would not depart from the tent.</a:t>
            </a:r>
          </a:p>
        </p:txBody>
      </p:sp>
    </p:spTree>
    <p:extLst>
      <p:ext uri="{BB962C8B-B14F-4D97-AF65-F5344CB8AC3E}">
        <p14:creationId xmlns:p14="http://schemas.microsoft.com/office/powerpoint/2010/main" val="166093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68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C4A769-3C2D-4E82-B94F-4EB35DBC9717}"/>
              </a:ext>
            </a:extLst>
          </p:cNvPr>
          <p:cNvSpPr/>
          <p:nvPr/>
        </p:nvSpPr>
        <p:spPr>
          <a:xfrm>
            <a:off x="-80387" y="2340423"/>
            <a:ext cx="12272387" cy="1446550"/>
          </a:xfrm>
          <a:prstGeom prst="rect">
            <a:avLst/>
          </a:prstGeom>
        </p:spPr>
        <p:txBody>
          <a:bodyPr wrap="square">
            <a:spAutoFit/>
          </a:bodyPr>
          <a:lstStyle/>
          <a:p>
            <a:pPr algn="ctr"/>
            <a:r>
              <a:rPr lang="en-ZA" sz="8800" b="1" u="sng" dirty="0">
                <a:solidFill>
                  <a:schemeClr val="bg1"/>
                </a:solidFill>
                <a:latin typeface="Georgia" panose="02040502050405020303" pitchFamily="18" charset="0"/>
              </a:rPr>
              <a:t>DANIEL</a:t>
            </a:r>
          </a:p>
        </p:txBody>
      </p:sp>
    </p:spTree>
    <p:extLst>
      <p:ext uri="{BB962C8B-B14F-4D97-AF65-F5344CB8AC3E}">
        <p14:creationId xmlns:p14="http://schemas.microsoft.com/office/powerpoint/2010/main" val="344885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5262979"/>
          </a:xfrm>
          <a:prstGeom prst="rect">
            <a:avLst/>
          </a:prstGeom>
        </p:spPr>
        <p:txBody>
          <a:bodyPr wrap="square">
            <a:spAutoFit/>
          </a:bodyPr>
          <a:lstStyle/>
          <a:p>
            <a:r>
              <a:rPr lang="en-ZA" sz="4200" b="1" dirty="0">
                <a:latin typeface="Georgia" panose="02040502050405020303" pitchFamily="18" charset="0"/>
              </a:rPr>
              <a:t>Dan 6:10 ESV</a:t>
            </a:r>
          </a:p>
          <a:p>
            <a:r>
              <a:rPr lang="en-ZA" sz="4200" b="1" dirty="0">
                <a:latin typeface="Georgia" panose="02040502050405020303" pitchFamily="18" charset="0"/>
              </a:rPr>
              <a:t>10  When Daniel knew that the document had been signed, he went to his house where he had windows in his upper chamber open toward Jerusalem. He got down on his knees three times a day and prayed and gave thanks before his God, as he had done previously.</a:t>
            </a:r>
          </a:p>
        </p:txBody>
      </p:sp>
    </p:spTree>
    <p:extLst>
      <p:ext uri="{BB962C8B-B14F-4D97-AF65-F5344CB8AC3E}">
        <p14:creationId xmlns:p14="http://schemas.microsoft.com/office/powerpoint/2010/main" val="54204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C42E2CA-D4CB-4D37-B85A-4B34BB76D1C3}"/>
              </a:ext>
            </a:extLst>
          </p:cNvPr>
          <p:cNvCxnSpPr>
            <a:cxnSpLocks/>
          </p:cNvCxnSpPr>
          <p:nvPr/>
        </p:nvCxnSpPr>
        <p:spPr>
          <a:xfrm flipH="1">
            <a:off x="3489926" y="3332529"/>
            <a:ext cx="5208736"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sz="6000" b="1" dirty="0">
                <a:solidFill>
                  <a:srgbClr val="8B2929"/>
                </a:solidFill>
                <a:latin typeface="Papyrus" panose="03070502060502030205" pitchFamily="66" charset="0"/>
              </a:rPr>
              <a:t>Mysteries of the kingdom</a:t>
            </a:r>
          </a:p>
        </p:txBody>
      </p:sp>
      <p:sp>
        <p:nvSpPr>
          <p:cNvPr id="12" name="TextBox 11">
            <a:extLst>
              <a:ext uri="{FF2B5EF4-FFF2-40B4-BE49-F238E27FC236}">
                <a16:creationId xmlns:a16="http://schemas.microsoft.com/office/drawing/2014/main" id="{AF3DC06D-B73B-4BA4-9DED-ED1670150DF4}"/>
              </a:ext>
            </a:extLst>
          </p:cNvPr>
          <p:cNvSpPr txBox="1"/>
          <p:nvPr/>
        </p:nvSpPr>
        <p:spPr>
          <a:xfrm>
            <a:off x="2246194" y="1239648"/>
            <a:ext cx="7696199" cy="2092881"/>
          </a:xfrm>
          <a:prstGeom prst="rect">
            <a:avLst/>
          </a:prstGeom>
          <a:noFill/>
        </p:spPr>
        <p:txBody>
          <a:bodyPr wrap="square" rtlCol="0">
            <a:spAutoFit/>
          </a:bodyPr>
          <a:lstStyle/>
          <a:p>
            <a:pPr algn="ctr"/>
            <a:r>
              <a:rPr lang="en-ZA" sz="13000" dirty="0">
                <a:solidFill>
                  <a:schemeClr val="bg1"/>
                </a:solidFill>
                <a:latin typeface="Bebas" charset="0"/>
                <a:ea typeface="Bebas" charset="0"/>
                <a:cs typeface="Bebas" charset="0"/>
              </a:rPr>
              <a:t>PARABLES</a:t>
            </a:r>
          </a:p>
        </p:txBody>
      </p:sp>
    </p:spTree>
    <p:extLst>
      <p:ext uri="{BB962C8B-B14F-4D97-AF65-F5344CB8AC3E}">
        <p14:creationId xmlns:p14="http://schemas.microsoft.com/office/powerpoint/2010/main" val="23998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33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C4A769-3C2D-4E82-B94F-4EB35DBC9717}"/>
              </a:ext>
            </a:extLst>
          </p:cNvPr>
          <p:cNvSpPr/>
          <p:nvPr/>
        </p:nvSpPr>
        <p:spPr>
          <a:xfrm>
            <a:off x="-80387" y="2340423"/>
            <a:ext cx="12272387" cy="1446550"/>
          </a:xfrm>
          <a:prstGeom prst="rect">
            <a:avLst/>
          </a:prstGeom>
        </p:spPr>
        <p:txBody>
          <a:bodyPr wrap="square">
            <a:spAutoFit/>
          </a:bodyPr>
          <a:lstStyle/>
          <a:p>
            <a:pPr algn="ctr"/>
            <a:r>
              <a:rPr lang="en-ZA" sz="8800" b="1" u="sng" dirty="0">
                <a:solidFill>
                  <a:schemeClr val="bg1"/>
                </a:solidFill>
                <a:latin typeface="Georgia" panose="02040502050405020303" pitchFamily="18" charset="0"/>
              </a:rPr>
              <a:t>ESTHER</a:t>
            </a:r>
          </a:p>
        </p:txBody>
      </p:sp>
    </p:spTree>
    <p:extLst>
      <p:ext uri="{BB962C8B-B14F-4D97-AF65-F5344CB8AC3E}">
        <p14:creationId xmlns:p14="http://schemas.microsoft.com/office/powerpoint/2010/main" val="2588857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27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B317C8-D5BC-481E-B9AB-B7E6D8BB6C02}"/>
              </a:ext>
            </a:extLst>
          </p:cNvPr>
          <p:cNvCxnSpPr>
            <a:cxnSpLocks/>
          </p:cNvCxnSpPr>
          <p:nvPr/>
        </p:nvCxnSpPr>
        <p:spPr>
          <a:xfrm flipH="1">
            <a:off x="1929905" y="3446858"/>
            <a:ext cx="8332189"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299C00-297F-4E89-8AD8-283E38104CC0}"/>
              </a:ext>
            </a:extLst>
          </p:cNvPr>
          <p:cNvSpPr txBox="1"/>
          <p:nvPr/>
        </p:nvSpPr>
        <p:spPr>
          <a:xfrm>
            <a:off x="0" y="2476163"/>
            <a:ext cx="12191999" cy="3139321"/>
          </a:xfrm>
          <a:prstGeom prst="rect">
            <a:avLst/>
          </a:prstGeom>
          <a:noFill/>
        </p:spPr>
        <p:txBody>
          <a:bodyPr wrap="square" rtlCol="0">
            <a:spAutoFit/>
          </a:bodyPr>
          <a:lstStyle/>
          <a:p>
            <a:pPr algn="ctr"/>
            <a:r>
              <a:rPr lang="en-ZA" sz="6600" b="1" dirty="0"/>
              <a:t>LIVING ON </a:t>
            </a:r>
          </a:p>
          <a:p>
            <a:pPr algn="ctr"/>
            <a:r>
              <a:rPr lang="en-ZA" sz="6600" b="1" dirty="0"/>
              <a:t>LAMP STANDS</a:t>
            </a:r>
          </a:p>
          <a:p>
            <a:pPr algn="ctr"/>
            <a:endParaRPr lang="en-ZA" sz="6600" b="1" dirty="0"/>
          </a:p>
        </p:txBody>
      </p:sp>
    </p:spTree>
    <p:extLst>
      <p:ext uri="{BB962C8B-B14F-4D97-AF65-F5344CB8AC3E}">
        <p14:creationId xmlns:p14="http://schemas.microsoft.com/office/powerpoint/2010/main" val="116497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507076" y="1003475"/>
            <a:ext cx="11992495" cy="5909310"/>
          </a:xfrm>
          <a:prstGeom prst="rect">
            <a:avLst/>
          </a:prstGeom>
        </p:spPr>
        <p:txBody>
          <a:bodyPr wrap="square">
            <a:spAutoFit/>
          </a:bodyPr>
          <a:lstStyle/>
          <a:p>
            <a:pPr marL="571500" indent="-571500">
              <a:buFont typeface="Arial" panose="020B0604020202020204" pitchFamily="34" charset="0"/>
              <a:buChar char="•"/>
            </a:pPr>
            <a:r>
              <a:rPr lang="en-ZA" sz="4200" b="1" dirty="0">
                <a:latin typeface="Georgia" panose="02040502050405020303" pitchFamily="18" charset="0"/>
              </a:rPr>
              <a:t>SET GOD BEFORE YOU</a:t>
            </a:r>
          </a:p>
          <a:p>
            <a:pPr marL="571500" indent="-571500">
              <a:buFont typeface="Arial" panose="020B0604020202020204" pitchFamily="34" charset="0"/>
              <a:buChar char="•"/>
            </a:pPr>
            <a:r>
              <a:rPr lang="en-ZA" sz="4200" b="1" dirty="0">
                <a:latin typeface="Georgia" panose="02040502050405020303" pitchFamily="18" charset="0"/>
              </a:rPr>
              <a:t>REJOICE</a:t>
            </a:r>
          </a:p>
          <a:p>
            <a:pPr marL="571500" indent="-571500">
              <a:buFont typeface="Arial" panose="020B0604020202020204" pitchFamily="34" charset="0"/>
              <a:buChar char="•"/>
            </a:pPr>
            <a:r>
              <a:rPr lang="en-ZA" sz="4200" b="1" dirty="0">
                <a:latin typeface="Georgia" panose="02040502050405020303" pitchFamily="18" charset="0"/>
              </a:rPr>
              <a:t>PRAYER</a:t>
            </a:r>
          </a:p>
          <a:p>
            <a:pPr marL="571500" indent="-571500">
              <a:buFont typeface="Arial" panose="020B0604020202020204" pitchFamily="34" charset="0"/>
              <a:buChar char="•"/>
            </a:pPr>
            <a:r>
              <a:rPr lang="en-ZA" sz="4200" b="1" dirty="0">
                <a:latin typeface="Georgia" panose="02040502050405020303" pitchFamily="18" charset="0"/>
              </a:rPr>
              <a:t>GRATEFUL</a:t>
            </a:r>
          </a:p>
          <a:p>
            <a:pPr marL="571500" indent="-571500">
              <a:buFont typeface="Arial" panose="020B0604020202020204" pitchFamily="34" charset="0"/>
              <a:buChar char="•"/>
            </a:pPr>
            <a:r>
              <a:rPr lang="en-ZA" sz="4200" b="1" dirty="0">
                <a:latin typeface="Georgia" panose="02040502050405020303" pitchFamily="18" charset="0"/>
              </a:rPr>
              <a:t>SEEK HIS PRESENCE</a:t>
            </a:r>
          </a:p>
          <a:p>
            <a:pPr marL="571500" indent="-571500">
              <a:buFont typeface="Arial" panose="020B0604020202020204" pitchFamily="34" charset="0"/>
              <a:buChar char="•"/>
            </a:pPr>
            <a:r>
              <a:rPr lang="en-ZA" sz="4200" b="1" dirty="0">
                <a:latin typeface="Georgia" panose="02040502050405020303" pitchFamily="18" charset="0"/>
              </a:rPr>
              <a:t>DO NOT FEAR MAN</a:t>
            </a:r>
          </a:p>
          <a:p>
            <a:pPr marL="571500" indent="-571500">
              <a:buFont typeface="Arial" panose="020B0604020202020204" pitchFamily="34" charset="0"/>
              <a:buChar char="•"/>
            </a:pPr>
            <a:r>
              <a:rPr lang="en-ZA" sz="4200" b="1" dirty="0">
                <a:latin typeface="Georgia" panose="02040502050405020303" pitchFamily="18" charset="0"/>
              </a:rPr>
              <a:t>PARTNERSHIPS ARE SIGNIFICANT</a:t>
            </a:r>
          </a:p>
          <a:p>
            <a:pPr marL="571500" indent="-571500">
              <a:buFont typeface="Arial" panose="020B0604020202020204" pitchFamily="34" charset="0"/>
              <a:buChar char="•"/>
            </a:pPr>
            <a:endParaRPr lang="en-ZA" sz="4200" b="1" dirty="0">
              <a:latin typeface="Georgia" panose="02040502050405020303" pitchFamily="18" charset="0"/>
            </a:endParaRPr>
          </a:p>
          <a:p>
            <a:pPr marL="571500" indent="-571500">
              <a:buFont typeface="Arial" panose="020B0604020202020204" pitchFamily="34" charset="0"/>
              <a:buChar char="•"/>
            </a:pPr>
            <a:endParaRPr lang="en-ZA" sz="4200" b="1" dirty="0">
              <a:latin typeface="Georgia" panose="02040502050405020303" pitchFamily="18" charset="0"/>
            </a:endParaRPr>
          </a:p>
        </p:txBody>
      </p:sp>
    </p:spTree>
    <p:extLst>
      <p:ext uri="{BB962C8B-B14F-4D97-AF65-F5344CB8AC3E}">
        <p14:creationId xmlns:p14="http://schemas.microsoft.com/office/powerpoint/2010/main" val="27127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C42E2CA-D4CB-4D37-B85A-4B34BB76D1C3}"/>
              </a:ext>
            </a:extLst>
          </p:cNvPr>
          <p:cNvCxnSpPr>
            <a:cxnSpLocks/>
          </p:cNvCxnSpPr>
          <p:nvPr/>
        </p:nvCxnSpPr>
        <p:spPr>
          <a:xfrm flipH="1">
            <a:off x="3489926" y="3332529"/>
            <a:ext cx="5208736"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sz="6000" b="1" dirty="0">
                <a:solidFill>
                  <a:srgbClr val="8B2929"/>
                </a:solidFill>
                <a:latin typeface="Papyrus" panose="03070502060502030205" pitchFamily="66" charset="0"/>
              </a:rPr>
              <a:t>Mysteries of the kingdom</a:t>
            </a:r>
          </a:p>
        </p:txBody>
      </p:sp>
      <p:sp>
        <p:nvSpPr>
          <p:cNvPr id="12" name="TextBox 11">
            <a:extLst>
              <a:ext uri="{FF2B5EF4-FFF2-40B4-BE49-F238E27FC236}">
                <a16:creationId xmlns:a16="http://schemas.microsoft.com/office/drawing/2014/main" id="{AF3DC06D-B73B-4BA4-9DED-ED1670150DF4}"/>
              </a:ext>
            </a:extLst>
          </p:cNvPr>
          <p:cNvSpPr txBox="1"/>
          <p:nvPr/>
        </p:nvSpPr>
        <p:spPr>
          <a:xfrm>
            <a:off x="2246194" y="1239648"/>
            <a:ext cx="7696199" cy="2092881"/>
          </a:xfrm>
          <a:prstGeom prst="rect">
            <a:avLst/>
          </a:prstGeom>
          <a:noFill/>
        </p:spPr>
        <p:txBody>
          <a:bodyPr wrap="square" rtlCol="0">
            <a:spAutoFit/>
          </a:bodyPr>
          <a:lstStyle/>
          <a:p>
            <a:pPr algn="ctr"/>
            <a:r>
              <a:rPr lang="en-ZA" sz="13000" dirty="0">
                <a:solidFill>
                  <a:schemeClr val="bg1"/>
                </a:solidFill>
                <a:latin typeface="Bebas" charset="0"/>
                <a:ea typeface="Bebas" charset="0"/>
                <a:cs typeface="Bebas" charset="0"/>
              </a:rPr>
              <a:t>PARABLES</a:t>
            </a:r>
          </a:p>
        </p:txBody>
      </p:sp>
    </p:spTree>
    <p:extLst>
      <p:ext uri="{BB962C8B-B14F-4D97-AF65-F5344CB8AC3E}">
        <p14:creationId xmlns:p14="http://schemas.microsoft.com/office/powerpoint/2010/main" val="151687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1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490451" y="277656"/>
            <a:ext cx="10873047" cy="4185761"/>
          </a:xfrm>
          <a:prstGeom prst="rect">
            <a:avLst/>
          </a:prstGeom>
        </p:spPr>
        <p:txBody>
          <a:bodyPr wrap="square">
            <a:spAutoFit/>
          </a:bodyPr>
          <a:lstStyle/>
          <a:p>
            <a:endParaRPr lang="en-ZA" sz="4200" b="1" dirty="0">
              <a:latin typeface="Georgia" panose="02040502050405020303" pitchFamily="18" charset="0"/>
            </a:endParaRPr>
          </a:p>
          <a:p>
            <a:r>
              <a:rPr lang="en-ZA" sz="4200" b="1" dirty="0" err="1">
                <a:latin typeface="Georgia" panose="02040502050405020303" pitchFamily="18" charset="0"/>
              </a:rPr>
              <a:t>Luk</a:t>
            </a:r>
            <a:r>
              <a:rPr lang="en-ZA" sz="4200" b="1" dirty="0">
                <a:latin typeface="Georgia" panose="02040502050405020303" pitchFamily="18" charset="0"/>
              </a:rPr>
              <a:t> 11:33 ESV</a:t>
            </a:r>
          </a:p>
          <a:p>
            <a:endParaRPr lang="en-ZA" sz="1400" b="1" dirty="0">
              <a:latin typeface="Georgia" panose="02040502050405020303" pitchFamily="18" charset="0"/>
            </a:endParaRPr>
          </a:p>
          <a:p>
            <a:r>
              <a:rPr lang="en-ZA" sz="4200" b="1" dirty="0">
                <a:latin typeface="Georgia" panose="02040502050405020303" pitchFamily="18" charset="0"/>
              </a:rPr>
              <a:t>33  "No one after lighting a lamp puts it in a cellar or under a basket, but on a stand, so that those who enter may see the light.</a:t>
            </a:r>
          </a:p>
        </p:txBody>
      </p:sp>
    </p:spTree>
    <p:extLst>
      <p:ext uri="{BB962C8B-B14F-4D97-AF65-F5344CB8AC3E}">
        <p14:creationId xmlns:p14="http://schemas.microsoft.com/office/powerpoint/2010/main" val="84880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B317C8-D5BC-481E-B9AB-B7E6D8BB6C02}"/>
              </a:ext>
            </a:extLst>
          </p:cNvPr>
          <p:cNvCxnSpPr>
            <a:cxnSpLocks/>
          </p:cNvCxnSpPr>
          <p:nvPr/>
        </p:nvCxnSpPr>
        <p:spPr>
          <a:xfrm flipH="1">
            <a:off x="1929905" y="3446858"/>
            <a:ext cx="8332189"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299C00-297F-4E89-8AD8-283E38104CC0}"/>
              </a:ext>
            </a:extLst>
          </p:cNvPr>
          <p:cNvSpPr txBox="1"/>
          <p:nvPr/>
        </p:nvSpPr>
        <p:spPr>
          <a:xfrm>
            <a:off x="0" y="2476163"/>
            <a:ext cx="12191999" cy="3139321"/>
          </a:xfrm>
          <a:prstGeom prst="rect">
            <a:avLst/>
          </a:prstGeom>
          <a:noFill/>
        </p:spPr>
        <p:txBody>
          <a:bodyPr wrap="square" rtlCol="0">
            <a:spAutoFit/>
          </a:bodyPr>
          <a:lstStyle/>
          <a:p>
            <a:pPr algn="ctr"/>
            <a:r>
              <a:rPr lang="en-ZA" sz="6600" b="1" dirty="0"/>
              <a:t>LIVING ON </a:t>
            </a:r>
          </a:p>
          <a:p>
            <a:pPr algn="ctr"/>
            <a:r>
              <a:rPr lang="en-ZA" sz="6600" b="1" dirty="0"/>
              <a:t>LAMP STANDS</a:t>
            </a:r>
          </a:p>
          <a:p>
            <a:pPr algn="ctr"/>
            <a:endParaRPr lang="en-ZA" sz="6600" b="1" dirty="0"/>
          </a:p>
        </p:txBody>
      </p:sp>
    </p:spTree>
    <p:extLst>
      <p:ext uri="{BB962C8B-B14F-4D97-AF65-F5344CB8AC3E}">
        <p14:creationId xmlns:p14="http://schemas.microsoft.com/office/powerpoint/2010/main" val="1851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C4A769-3C2D-4E82-B94F-4EB35DBC9717}"/>
              </a:ext>
            </a:extLst>
          </p:cNvPr>
          <p:cNvSpPr/>
          <p:nvPr/>
        </p:nvSpPr>
        <p:spPr>
          <a:xfrm>
            <a:off x="-80387" y="2340423"/>
            <a:ext cx="12272387" cy="1446550"/>
          </a:xfrm>
          <a:prstGeom prst="rect">
            <a:avLst/>
          </a:prstGeom>
        </p:spPr>
        <p:txBody>
          <a:bodyPr wrap="square">
            <a:spAutoFit/>
          </a:bodyPr>
          <a:lstStyle/>
          <a:p>
            <a:pPr algn="ctr"/>
            <a:r>
              <a:rPr lang="en-ZA" sz="8800" b="1" u="sng" dirty="0">
                <a:solidFill>
                  <a:schemeClr val="bg1"/>
                </a:solidFill>
                <a:latin typeface="Georgia" panose="02040502050405020303" pitchFamily="18" charset="0"/>
              </a:rPr>
              <a:t>DAVID</a:t>
            </a:r>
          </a:p>
        </p:txBody>
      </p:sp>
    </p:spTree>
    <p:extLst>
      <p:ext uri="{BB962C8B-B14F-4D97-AF65-F5344CB8AC3E}">
        <p14:creationId xmlns:p14="http://schemas.microsoft.com/office/powerpoint/2010/main" val="31058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8D7A67E-E526-4E51-8A17-D2AE27176BBF}"/>
              </a:ext>
            </a:extLst>
          </p:cNvPr>
          <p:cNvSpPr txBox="1">
            <a:spLocks/>
          </p:cNvSpPr>
          <p:nvPr/>
        </p:nvSpPr>
        <p:spPr>
          <a:xfrm>
            <a:off x="1778000" y="3046233"/>
            <a:ext cx="10414000" cy="19354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endParaRPr lang="en-ZA" sz="6000" dirty="0">
              <a:solidFill>
                <a:srgbClr val="8B2929"/>
              </a:solidFill>
              <a:latin typeface="Papyrus" panose="03070502060502030205" pitchFamily="66" charset="0"/>
            </a:endParaRPr>
          </a:p>
        </p:txBody>
      </p:sp>
      <p:sp>
        <p:nvSpPr>
          <p:cNvPr id="2" name="Rectangle 1">
            <a:extLst>
              <a:ext uri="{FF2B5EF4-FFF2-40B4-BE49-F238E27FC236}">
                <a16:creationId xmlns:a16="http://schemas.microsoft.com/office/drawing/2014/main" id="{B4C78CD9-BCC7-46AB-8065-C9F51B42D4B4}"/>
              </a:ext>
            </a:extLst>
          </p:cNvPr>
          <p:cNvSpPr/>
          <p:nvPr/>
        </p:nvSpPr>
        <p:spPr>
          <a:xfrm>
            <a:off x="99752" y="654341"/>
            <a:ext cx="11992495" cy="3493264"/>
          </a:xfrm>
          <a:prstGeom prst="rect">
            <a:avLst/>
          </a:prstGeom>
        </p:spPr>
        <p:txBody>
          <a:bodyPr wrap="square">
            <a:spAutoFit/>
          </a:bodyPr>
          <a:lstStyle/>
          <a:p>
            <a:r>
              <a:rPr lang="en-ZA" sz="4200" b="1" dirty="0">
                <a:latin typeface="Georgia" panose="02040502050405020303" pitchFamily="18" charset="0"/>
              </a:rPr>
              <a:t>PS 16:8 ESV </a:t>
            </a:r>
          </a:p>
          <a:p>
            <a:endParaRPr lang="en-ZA" sz="1100" b="1" dirty="0">
              <a:latin typeface="Georgia" panose="02040502050405020303" pitchFamily="18" charset="0"/>
            </a:endParaRPr>
          </a:p>
          <a:p>
            <a:r>
              <a:rPr lang="en-ZA" sz="4200" b="1" dirty="0">
                <a:latin typeface="Georgia" panose="02040502050405020303" pitchFamily="18" charset="0"/>
              </a:rPr>
              <a:t>8 I have set the LORD always before me; because he is at my right hand, I shall not be shaken.</a:t>
            </a:r>
          </a:p>
          <a:p>
            <a:endParaRPr lang="en-ZA" sz="4200" b="1" dirty="0">
              <a:latin typeface="Georgia" panose="02040502050405020303" pitchFamily="18" charset="0"/>
            </a:endParaRPr>
          </a:p>
        </p:txBody>
      </p:sp>
    </p:spTree>
    <p:extLst>
      <p:ext uri="{BB962C8B-B14F-4D97-AF65-F5344CB8AC3E}">
        <p14:creationId xmlns:p14="http://schemas.microsoft.com/office/powerpoint/2010/main" val="418696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28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C42E2CA-D4CB-4D37-B85A-4B34BB76D1C3}"/>
              </a:ext>
            </a:extLst>
          </p:cNvPr>
          <p:cNvCxnSpPr>
            <a:cxnSpLocks/>
          </p:cNvCxnSpPr>
          <p:nvPr/>
        </p:nvCxnSpPr>
        <p:spPr>
          <a:xfrm flipH="1">
            <a:off x="9117330" y="6356832"/>
            <a:ext cx="2987040" cy="0"/>
          </a:xfrm>
          <a:prstGeom prst="line">
            <a:avLst/>
          </a:prstGeom>
          <a:ln w="28575">
            <a:solidFill>
              <a:srgbClr val="8B2929"/>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78D7A67E-E526-4E51-8A17-D2AE27176BBF}"/>
              </a:ext>
            </a:extLst>
          </p:cNvPr>
          <p:cNvSpPr txBox="1">
            <a:spLocks/>
          </p:cNvSpPr>
          <p:nvPr/>
        </p:nvSpPr>
        <p:spPr>
          <a:xfrm>
            <a:off x="9284969" y="6469382"/>
            <a:ext cx="2682241" cy="313449"/>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pPr marL="0" indent="0">
              <a:buNone/>
            </a:pPr>
            <a:r>
              <a:rPr lang="en-ZA" b="1" dirty="0">
                <a:solidFill>
                  <a:schemeClr val="bg1"/>
                </a:solidFill>
                <a:latin typeface="Papyrus" panose="03070502060502030205" pitchFamily="66" charset="0"/>
              </a:rPr>
              <a:t>Mysteries of the kingdom</a:t>
            </a:r>
          </a:p>
        </p:txBody>
      </p:sp>
      <p:sp>
        <p:nvSpPr>
          <p:cNvPr id="8" name="TextBox 7">
            <a:extLst>
              <a:ext uri="{FF2B5EF4-FFF2-40B4-BE49-F238E27FC236}">
                <a16:creationId xmlns:a16="http://schemas.microsoft.com/office/drawing/2014/main" id="{AF3DC06D-B73B-4BA4-9DED-ED1670150DF4}"/>
              </a:ext>
            </a:extLst>
          </p:cNvPr>
          <p:cNvSpPr txBox="1"/>
          <p:nvPr/>
        </p:nvSpPr>
        <p:spPr>
          <a:xfrm>
            <a:off x="6777989" y="5710501"/>
            <a:ext cx="7696199" cy="646331"/>
          </a:xfrm>
          <a:prstGeom prst="rect">
            <a:avLst/>
          </a:prstGeom>
          <a:noFill/>
        </p:spPr>
        <p:txBody>
          <a:bodyPr wrap="square" rtlCol="0">
            <a:spAutoFit/>
          </a:bodyPr>
          <a:lstStyle/>
          <a:p>
            <a:pPr algn="ctr"/>
            <a:r>
              <a:rPr lang="en-ZA" sz="3600" b="1" dirty="0">
                <a:solidFill>
                  <a:schemeClr val="bg1"/>
                </a:solidFill>
                <a:latin typeface="Bebas" charset="0"/>
                <a:ea typeface="Bebas" charset="0"/>
                <a:cs typeface="Bebas" charset="0"/>
              </a:rPr>
              <a:t>PARABLES</a:t>
            </a:r>
          </a:p>
        </p:txBody>
      </p:sp>
      <p:sp>
        <p:nvSpPr>
          <p:cNvPr id="12" name="Subtitle 2">
            <a:extLst>
              <a:ext uri="{FF2B5EF4-FFF2-40B4-BE49-F238E27FC236}">
                <a16:creationId xmlns:a16="http://schemas.microsoft.com/office/drawing/2014/main" id="{0B458293-9315-47FB-95D9-12B83D7FF83E}"/>
              </a:ext>
            </a:extLst>
          </p:cNvPr>
          <p:cNvSpPr txBox="1">
            <a:spLocks/>
          </p:cNvSpPr>
          <p:nvPr/>
        </p:nvSpPr>
        <p:spPr>
          <a:xfrm>
            <a:off x="710317" y="1511300"/>
            <a:ext cx="10829676" cy="5753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ZA" sz="3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C4A769-3C2D-4E82-B94F-4EB35DBC9717}"/>
              </a:ext>
            </a:extLst>
          </p:cNvPr>
          <p:cNvSpPr/>
          <p:nvPr/>
        </p:nvSpPr>
        <p:spPr>
          <a:xfrm>
            <a:off x="-80387" y="2340423"/>
            <a:ext cx="12272387" cy="1446550"/>
          </a:xfrm>
          <a:prstGeom prst="rect">
            <a:avLst/>
          </a:prstGeom>
        </p:spPr>
        <p:txBody>
          <a:bodyPr wrap="square">
            <a:spAutoFit/>
          </a:bodyPr>
          <a:lstStyle/>
          <a:p>
            <a:pPr algn="ctr"/>
            <a:r>
              <a:rPr lang="en-ZA" sz="8800" b="1" u="sng" dirty="0">
                <a:solidFill>
                  <a:schemeClr val="bg1"/>
                </a:solidFill>
                <a:latin typeface="Georgia" panose="02040502050405020303" pitchFamily="18" charset="0"/>
              </a:rPr>
              <a:t>PAUL</a:t>
            </a:r>
          </a:p>
        </p:txBody>
      </p:sp>
    </p:spTree>
    <p:extLst>
      <p:ext uri="{BB962C8B-B14F-4D97-AF65-F5344CB8AC3E}">
        <p14:creationId xmlns:p14="http://schemas.microsoft.com/office/powerpoint/2010/main" val="39982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14238</TotalTime>
  <Words>459</Words>
  <Application>Microsoft Office PowerPoint</Application>
  <PresentationFormat>Widescreen</PresentationFormat>
  <Paragraphs>76</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Bebas</vt:lpstr>
      <vt:lpstr>Calibri</vt:lpstr>
      <vt:lpstr>Calibri Light</vt:lpstr>
      <vt:lpstr>Georgia</vt:lpstr>
      <vt:lpstr>Papyrus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Bridgens</dc:creator>
  <cp:lastModifiedBy>Derek chester-browne</cp:lastModifiedBy>
  <cp:revision>93</cp:revision>
  <dcterms:created xsi:type="dcterms:W3CDTF">2018-01-30T07:43:53Z</dcterms:created>
  <dcterms:modified xsi:type="dcterms:W3CDTF">2018-04-21T18:21:08Z</dcterms:modified>
</cp:coreProperties>
</file>